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72" r:id="rId3"/>
    <p:sldId id="257" r:id="rId4"/>
    <p:sldId id="258" r:id="rId5"/>
    <p:sldId id="259" r:id="rId6"/>
    <p:sldId id="273" r:id="rId7"/>
    <p:sldId id="260" r:id="rId8"/>
    <p:sldId id="261" r:id="rId9"/>
    <p:sldId id="262" r:id="rId10"/>
    <p:sldId id="263" r:id="rId11"/>
    <p:sldId id="274" r:id="rId12"/>
    <p:sldId id="264" r:id="rId13"/>
    <p:sldId id="265" r:id="rId14"/>
    <p:sldId id="266" r:id="rId15"/>
    <p:sldId id="275" r:id="rId16"/>
    <p:sldId id="267" r:id="rId17"/>
    <p:sldId id="276" r:id="rId18"/>
    <p:sldId id="268" r:id="rId19"/>
    <p:sldId id="269" r:id="rId20"/>
    <p:sldId id="270" r:id="rId21"/>
    <p:sldId id="277" r:id="rId22"/>
    <p:sldId id="278" r:id="rId23"/>
    <p:sldId id="279" r:id="rId24"/>
    <p:sldId id="27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49"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CA726F76-4BEF-4EEF-94BC-BD91D4D3EFBC}" type="datetimeFigureOut">
              <a:rPr lang="en-US" smtClean="0"/>
              <a:pPr/>
              <a:t>8/15/2017</a:t>
            </a:fld>
            <a:endParaRPr lang="en-US" dirty="0"/>
          </a:p>
        </p:txBody>
      </p:sp>
      <p:sp>
        <p:nvSpPr>
          <p:cNvPr id="17" name="Footer Placeholder 16"/>
          <p:cNvSpPr>
            <a:spLocks noGrp="1"/>
          </p:cNvSpPr>
          <p:nvPr>
            <p:ph type="ftr" sz="quarter" idx="11"/>
          </p:nvPr>
        </p:nvSpPr>
        <p:spPr>
          <a:xfrm>
            <a:off x="2898648" y="6355080"/>
            <a:ext cx="3474720" cy="365760"/>
          </a:xfrm>
        </p:spPr>
        <p:txBody>
          <a:bodyPr/>
          <a:lstStyle/>
          <a:p>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D272A594-B28E-431B-B1A5-A6AC227B132D}"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72A594-B28E-431B-B1A5-A6AC227B132D}"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CA726F76-4BEF-4EEF-94BC-BD91D4D3EFBC}" type="datetimeFigureOut">
              <a:rPr lang="en-US" smtClean="0"/>
              <a:pPr/>
              <a:t>8/15/2017</a:t>
            </a:fld>
            <a:endParaRPr lang="en-US" dirty="0"/>
          </a:p>
        </p:txBody>
      </p:sp>
      <p:sp>
        <p:nvSpPr>
          <p:cNvPr id="5" name="Footer Placeholder 4"/>
          <p:cNvSpPr>
            <a:spLocks noGrp="1"/>
          </p:cNvSpPr>
          <p:nvPr>
            <p:ph type="ftr" sz="quarter" idx="11"/>
          </p:nvPr>
        </p:nvSpPr>
        <p:spPr>
          <a:xfrm>
            <a:off x="2898648" y="6355080"/>
            <a:ext cx="3474720" cy="365760"/>
          </a:xfrm>
        </p:spPr>
        <p:txBody>
          <a:bodyPr/>
          <a:lstStyle/>
          <a:p>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D272A594-B28E-431B-B1A5-A6AC227B132D}"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72A594-B28E-431B-B1A5-A6AC227B132D}"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72A594-B28E-431B-B1A5-A6AC227B132D}"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72A594-B28E-431B-B1A5-A6AC227B132D}"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272A594-B28E-431B-B1A5-A6AC227B132D}"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72A594-B28E-431B-B1A5-A6AC227B132D}"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72A594-B28E-431B-B1A5-A6AC227B132D}"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72A594-B28E-431B-B1A5-A6AC227B132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726F76-4BEF-4EEF-94BC-BD91D4D3EFBC}" type="datetimeFigureOut">
              <a:rPr lang="en-US" smtClean="0"/>
              <a:pPr/>
              <a:t>8/15/2017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72A594-B28E-431B-B1A5-A6AC227B132D}"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CA726F76-4BEF-4EEF-94BC-BD91D4D3EFBC}" type="datetimeFigureOut">
              <a:rPr lang="en-US" smtClean="0"/>
              <a:pPr/>
              <a:t>8/15/2017</a:t>
            </a:fld>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272A594-B28E-431B-B1A5-A6AC227B132D}"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nces.ed.gov/ipeds/cipcode/browse.aspx?y=55"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txhighereddata.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www.thecb.state.tx.us/AAR/UndergraduateEd/WorkforceEd/acgm.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thecb.state.tx.us/AAR/UndergraduateEd/WorkforceEd/wec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thecb.state.tx.us/reports/pdf/3378.pdf?CFID=64031332&amp;CFTOKEN=13149414"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templejc.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Temple College</a:t>
            </a:r>
            <a:br>
              <a:rPr lang="en-US" dirty="0" smtClean="0"/>
            </a:br>
            <a:endParaRPr lang="en-US" dirty="0"/>
          </a:p>
        </p:txBody>
      </p:sp>
      <p:sp>
        <p:nvSpPr>
          <p:cNvPr id="3" name="Subtitle 2"/>
          <p:cNvSpPr>
            <a:spLocks noGrp="1"/>
          </p:cNvSpPr>
          <p:nvPr>
            <p:ph type="subTitle" idx="1"/>
          </p:nvPr>
        </p:nvSpPr>
        <p:spPr/>
        <p:txBody>
          <a:bodyPr/>
          <a:lstStyle/>
          <a:p>
            <a:r>
              <a:rPr lang="en-US" dirty="0" smtClean="0"/>
              <a:t>Faculty Leadership Training</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Credentials</a:t>
            </a:r>
            <a:endParaRPr lang="en-US" dirty="0"/>
          </a:p>
        </p:txBody>
      </p:sp>
      <p:sp>
        <p:nvSpPr>
          <p:cNvPr id="3" name="Text Placeholder 2"/>
          <p:cNvSpPr>
            <a:spLocks noGrp="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FACULTY CREDENTIALS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i="1" dirty="0" smtClean="0"/>
              <a:t>Southern Association of Colleges and Schools Commission on Colleges </a:t>
            </a:r>
            <a:endParaRPr lang="en-US" dirty="0" smtClean="0"/>
          </a:p>
          <a:p>
            <a:pPr lvl="1"/>
            <a:r>
              <a:rPr lang="en-US" b="1" i="1" dirty="0" smtClean="0"/>
              <a:t>Guidelines - </a:t>
            </a:r>
            <a:endParaRPr lang="en-US" dirty="0" smtClean="0"/>
          </a:p>
          <a:p>
            <a:pPr lvl="1"/>
            <a:r>
              <a:rPr lang="en-US" dirty="0" smtClean="0"/>
              <a:t>Comprehensive Standard 3.7.1 of the </a:t>
            </a:r>
            <a:r>
              <a:rPr lang="en-US" i="1" dirty="0" smtClean="0"/>
              <a:t>Principles of Accreditation </a:t>
            </a:r>
            <a:r>
              <a:rPr lang="en-US" dirty="0" smtClean="0"/>
              <a:t>reads as follows: </a:t>
            </a:r>
          </a:p>
          <a:p>
            <a:pPr lvl="1"/>
            <a:endParaRPr lang="en-US" dirty="0" smtClean="0"/>
          </a:p>
          <a:p>
            <a:pPr marL="547688" lvl="1" indent="-33338">
              <a:buNone/>
            </a:pPr>
            <a:r>
              <a:rPr lang="en-US" dirty="0" smtClean="0"/>
              <a:t>The institution employs competent faculty members qualified to accomplish the mission and goals of the institution.  When determining acceptable qualifications of its faculty, an institution gives primary consideration to the highest earned degree in the discipline.  The institution also considers competence, effectiveness, and capacity, including, as appropriate, undergraduate and graduate degrees, related work experiences in the field, professional licensure and certifications, honors and awards, continuous documented excellence in teaching, or other demonstrated competencies and achievements that contribute to effective teaching and student learning outcomes.  For all cases, the institution is responsible for justifying and documenting the qualifications of its faculty.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FACULTY CREDENTIALS</a:t>
            </a:r>
            <a:endParaRPr lang="en-US" dirty="0"/>
          </a:p>
        </p:txBody>
      </p:sp>
      <p:sp>
        <p:nvSpPr>
          <p:cNvPr id="3" name="Content Placeholder 2"/>
          <p:cNvSpPr>
            <a:spLocks noGrp="1"/>
          </p:cNvSpPr>
          <p:nvPr>
            <p:ph sz="quarter" idx="1"/>
          </p:nvPr>
        </p:nvSpPr>
        <p:spPr/>
        <p:txBody>
          <a:bodyPr>
            <a:normAutofit/>
          </a:bodyPr>
          <a:lstStyle/>
          <a:p>
            <a:r>
              <a:rPr lang="en-US" dirty="0" smtClean="0"/>
              <a:t>When an institution defines faculty qualifications using faculty credentials, institutions should use the following as credential guidelines: </a:t>
            </a:r>
          </a:p>
          <a:p>
            <a:pPr lvl="1"/>
            <a:r>
              <a:rPr lang="en-US" sz="2100" dirty="0" smtClean="0"/>
              <a:t>Faculty teaching general education courses at the undergraduate level: doctorate or master’s degree in the teaching discipline or master’s degree with a concentration in the teaching discipline (a minimum of 18 graduate semester hours in the teaching discipline).</a:t>
            </a:r>
          </a:p>
          <a:p>
            <a:pPr lvl="1"/>
            <a:r>
              <a:rPr lang="en-US" sz="2100" dirty="0" smtClean="0"/>
              <a:t>Faculty teaching associate degree courses designed for transfer to a baccalaureate degree: doctorate or master’s degree in the teaching discipline or master’s degree with a concentration in the teaching discipline (a minimum of 18 graduate semester hours in the teaching discipline).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FACULTY CREDENTIALS</a:t>
            </a:r>
            <a:endParaRPr lang="en-US" dirty="0"/>
          </a:p>
        </p:txBody>
      </p:sp>
      <p:sp>
        <p:nvSpPr>
          <p:cNvPr id="3" name="Content Placeholder 2"/>
          <p:cNvSpPr>
            <a:spLocks noGrp="1"/>
          </p:cNvSpPr>
          <p:nvPr>
            <p:ph sz="quarter" idx="1"/>
          </p:nvPr>
        </p:nvSpPr>
        <p:spPr/>
        <p:txBody>
          <a:bodyPr>
            <a:normAutofit fontScale="92500" lnSpcReduction="10000"/>
          </a:bodyPr>
          <a:lstStyle/>
          <a:p>
            <a:pPr lvl="1"/>
            <a:r>
              <a:rPr lang="en-US" dirty="0" smtClean="0"/>
              <a:t>Faculty teaching associate degree courses not designed for transfer to the baccalaureate degree: bachelor’s degree in the teaching discipline, or associate’s degree and demonstrated competencies in the teaching discipline.</a:t>
            </a:r>
          </a:p>
          <a:p>
            <a:pPr lvl="1"/>
            <a:r>
              <a:rPr lang="en-US" dirty="0" smtClean="0"/>
              <a:t>Faculty teaching baccalaureate courses: doctorate or master’s degree in the teaching discipline or master’s degree with a concentration in the teaching discipline (minimum of 18 graduate semester hours in the teaching discipline).</a:t>
            </a:r>
          </a:p>
          <a:p>
            <a:pPr lvl="1"/>
            <a:r>
              <a:rPr lang="en-US" dirty="0" smtClean="0"/>
              <a:t>Faculty teaching graduate and post-baccalaureate course work: earned doctorate/terminal degree in the teaching discipline or a related discipline.</a:t>
            </a:r>
          </a:p>
          <a:p>
            <a:pPr lvl="1"/>
            <a:r>
              <a:rPr lang="en-US" dirty="0" smtClean="0"/>
              <a:t>Graduate teaching assistants: master’s in the teaching discipline or 18 graduate semester hours in the teaching discipline, direct supervision by a faculty member experienced in the teaching discipline, regular in-service training, and planned and periodic evaluations.</a:t>
            </a:r>
          </a:p>
          <a:p>
            <a:pPr lvl="1"/>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CIP Codes</a:t>
            </a:r>
            <a:endParaRPr lang="en-US" dirty="0"/>
          </a:p>
        </p:txBody>
      </p:sp>
      <p:sp>
        <p:nvSpPr>
          <p:cNvPr id="5" name="Text Placeholder 4"/>
          <p:cNvSpPr>
            <a:spLocks noGrp="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CIP Codes</a:t>
            </a:r>
            <a:endParaRPr lang="en-US" dirty="0"/>
          </a:p>
        </p:txBody>
      </p:sp>
      <p:sp>
        <p:nvSpPr>
          <p:cNvPr id="3" name="Content Placeholder 2"/>
          <p:cNvSpPr>
            <a:spLocks noGrp="1"/>
          </p:cNvSpPr>
          <p:nvPr>
            <p:ph sz="quarter" idx="1"/>
          </p:nvPr>
        </p:nvSpPr>
        <p:spPr/>
        <p:txBody>
          <a:bodyPr/>
          <a:lstStyle/>
          <a:p>
            <a:r>
              <a:rPr lang="en-US" u="sng" dirty="0" smtClean="0">
                <a:hlinkClick r:id="rId2"/>
              </a:rPr>
              <a:t>https://nces.ed.gov/ipeds/cipcode/browse.aspx?y=55</a:t>
            </a:r>
            <a:r>
              <a:rPr lang="en-US" dirty="0" smtClean="0"/>
              <a:t> </a:t>
            </a:r>
          </a:p>
          <a:p>
            <a:r>
              <a:rPr lang="en-US" b="1" dirty="0" smtClean="0"/>
              <a:t>What is a CIP Code?</a:t>
            </a:r>
            <a:endParaRPr lang="en-US" dirty="0" smtClean="0"/>
          </a:p>
          <a:p>
            <a:r>
              <a:rPr lang="en-US" dirty="0" smtClean="0"/>
              <a:t>The Classification of Instructional Programs (CIP) provides a taxonomic scheme that supports the accurate tracking and reporting of fields of study and program completions activity.  CIP was originally developed by the U.S. Department of Education's National Center for Education Statistics (NCES) in 1980, with revisions occurring in 1985, 1990, 2000, and 2010.  CIP codes are designed to identify </a:t>
            </a:r>
            <a:r>
              <a:rPr lang="en-US" b="1" dirty="0" smtClean="0"/>
              <a:t>programs</a:t>
            </a:r>
            <a:r>
              <a:rPr lang="en-US" dirty="0" smtClean="0"/>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Approval Codes in the Lower Division Course Guide Manual (ACGM)</a:t>
            </a:r>
            <a:endParaRPr lang="en-US" dirty="0"/>
          </a:p>
        </p:txBody>
      </p:sp>
      <p:sp>
        <p:nvSpPr>
          <p:cNvPr id="3" name="Content Placeholder 2"/>
          <p:cNvSpPr>
            <a:spLocks noGrp="1"/>
          </p:cNvSpPr>
          <p:nvPr>
            <p:ph sz="quarter" idx="1"/>
          </p:nvPr>
        </p:nvSpPr>
        <p:spPr/>
        <p:txBody>
          <a:bodyPr>
            <a:normAutofit/>
          </a:bodyPr>
          <a:lstStyle/>
          <a:p>
            <a:pPr>
              <a:spcAft>
                <a:spcPts val="1800"/>
              </a:spcAft>
            </a:pPr>
            <a:r>
              <a:rPr lang="en-US" u="sng" dirty="0" smtClean="0"/>
              <a:t>Courses</a:t>
            </a:r>
            <a:r>
              <a:rPr lang="en-US" dirty="0" smtClean="0"/>
              <a:t> in the ACGM have approval numbers based on CIP codes.  Using CHEM 1311 General Chemistry I  as an example, the 10-digit approval number for the course is 40.0501.52 03. </a:t>
            </a:r>
          </a:p>
          <a:p>
            <a:pPr>
              <a:spcAft>
                <a:spcPts val="1800"/>
              </a:spcAft>
            </a:pPr>
            <a:r>
              <a:rPr lang="en-US" dirty="0" smtClean="0"/>
              <a:t>The first six digits of the approval number indicate subject matter and are based upon current CIP codes. Coordinating Board staff assign the last four digits.  The 7</a:t>
            </a:r>
            <a:r>
              <a:rPr lang="en-US" baseline="30000" dirty="0" smtClean="0"/>
              <a:t>th</a:t>
            </a:r>
            <a:r>
              <a:rPr lang="en-US" dirty="0" smtClean="0"/>
              <a:t> and 8</a:t>
            </a:r>
            <a:r>
              <a:rPr lang="en-US" baseline="30000" dirty="0" smtClean="0"/>
              <a:t>th</a:t>
            </a:r>
            <a:r>
              <a:rPr lang="en-US" dirty="0" smtClean="0"/>
              <a:t> digits further delineate course content, sequence, or approval category.  The 9</a:t>
            </a:r>
            <a:r>
              <a:rPr lang="en-US" baseline="30000" dirty="0" smtClean="0"/>
              <a:t>th</a:t>
            </a:r>
            <a:r>
              <a:rPr lang="en-US" dirty="0" smtClean="0"/>
              <a:t> and 10</a:t>
            </a:r>
            <a:r>
              <a:rPr lang="en-US" baseline="30000" dirty="0" smtClean="0"/>
              <a:t>th</a:t>
            </a:r>
            <a:r>
              <a:rPr lang="en-US" dirty="0" smtClean="0"/>
              <a:t> digits indicate the funding category.</a:t>
            </a:r>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Approval Codes in the Lower Division Course Guide Manual (ACGM)</a:t>
            </a:r>
            <a:endParaRPr lang="en-US" dirty="0"/>
          </a:p>
        </p:txBody>
      </p:sp>
      <p:sp>
        <p:nvSpPr>
          <p:cNvPr id="3" name="Content Placeholder 2"/>
          <p:cNvSpPr>
            <a:spLocks noGrp="1"/>
          </p:cNvSpPr>
          <p:nvPr>
            <p:ph sz="quarter" idx="1"/>
          </p:nvPr>
        </p:nvSpPr>
        <p:spPr/>
        <p:txBody>
          <a:bodyPr>
            <a:normAutofit/>
          </a:bodyPr>
          <a:lstStyle/>
          <a:p>
            <a:pPr lvl="1"/>
            <a:r>
              <a:rPr lang="en-US" dirty="0" smtClean="0"/>
              <a:t>The CIP for General Chemistry is 40.0501. </a:t>
            </a:r>
          </a:p>
          <a:p>
            <a:pPr lvl="1"/>
            <a:r>
              <a:rPr lang="en-US" dirty="0" smtClean="0"/>
              <a:t>52 is the code for the content listed in the course description. The range for these numbers is typically 51 to 59. </a:t>
            </a:r>
          </a:p>
          <a:p>
            <a:pPr lvl="1"/>
            <a:r>
              <a:rPr lang="en-US" dirty="0" smtClean="0"/>
              <a:t>03 is the current state funding code for biology and physical sciences in public community and technical colleges. These codes range from 01 to 26.</a:t>
            </a:r>
          </a:p>
          <a:p>
            <a:r>
              <a:rPr lang="en-US" sz="2300" dirty="0" smtClean="0"/>
              <a:t>40.0501.		52		03</a:t>
            </a:r>
          </a:p>
          <a:p>
            <a:pPr>
              <a:spcBef>
                <a:spcPts val="1800"/>
              </a:spcBef>
              <a:buNone/>
            </a:pPr>
            <a:r>
              <a:rPr lang="en-US" sz="2300" dirty="0" smtClean="0"/>
              <a:t>	</a:t>
            </a:r>
            <a:r>
              <a:rPr lang="en-US" sz="2300" i="1" dirty="0" smtClean="0"/>
              <a:t>CIP Code		CB Assigned	Funding Code</a:t>
            </a:r>
            <a:endParaRPr lang="en-US" sz="2300" dirty="0" smtClean="0"/>
          </a:p>
          <a:p>
            <a:pPr marL="511175" lvl="1" indent="3175">
              <a:spcBef>
                <a:spcPts val="1800"/>
              </a:spcBef>
              <a:buNone/>
            </a:pPr>
            <a:r>
              <a:rPr lang="en-US" dirty="0" smtClean="0"/>
              <a:t>Do not include the </a:t>
            </a:r>
            <a:r>
              <a:rPr lang="en-US" b="1" dirty="0" smtClean="0"/>
              <a:t>funding code </a:t>
            </a:r>
            <a:r>
              <a:rPr lang="en-US" dirty="0" smtClean="0"/>
              <a:t>on Temple College course approval forms.</a:t>
            </a:r>
          </a:p>
          <a:p>
            <a:pPr lvl="1"/>
            <a:endParaRPr lang="en-US" dirty="0" smtClean="0"/>
          </a:p>
          <a:p>
            <a:endParaRPr lang="en-US" dirty="0"/>
          </a:p>
        </p:txBody>
      </p:sp>
      <p:sp>
        <p:nvSpPr>
          <p:cNvPr id="4" name="Left Bracket 3"/>
          <p:cNvSpPr/>
          <p:nvPr/>
        </p:nvSpPr>
        <p:spPr>
          <a:xfrm rot="16200000">
            <a:off x="1219200" y="3429000"/>
            <a:ext cx="152400" cy="10668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Left Bracket 4"/>
          <p:cNvSpPr/>
          <p:nvPr/>
        </p:nvSpPr>
        <p:spPr>
          <a:xfrm rot="16200000">
            <a:off x="5219700" y="3771900"/>
            <a:ext cx="152400" cy="3810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Left Bracket 5"/>
          <p:cNvSpPr/>
          <p:nvPr/>
        </p:nvSpPr>
        <p:spPr>
          <a:xfrm rot="16200000">
            <a:off x="3390900" y="3771900"/>
            <a:ext cx="152400" cy="3810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Approval Codes in the Workforce Education Course Manual (WECM)</a:t>
            </a:r>
            <a:endParaRPr lang="en-US" dirty="0"/>
          </a:p>
        </p:txBody>
      </p:sp>
      <p:sp>
        <p:nvSpPr>
          <p:cNvPr id="3" name="Content Placeholder 2"/>
          <p:cNvSpPr>
            <a:spLocks noGrp="1"/>
          </p:cNvSpPr>
          <p:nvPr>
            <p:ph sz="quarter" idx="1"/>
          </p:nvPr>
        </p:nvSpPr>
        <p:spPr/>
        <p:txBody>
          <a:bodyPr/>
          <a:lstStyle/>
          <a:p>
            <a:r>
              <a:rPr lang="en-US" dirty="0" smtClean="0"/>
              <a:t>Approval codes for WECM </a:t>
            </a:r>
            <a:r>
              <a:rPr lang="en-US" u="sng" dirty="0" smtClean="0"/>
              <a:t>courses</a:t>
            </a:r>
            <a:r>
              <a:rPr lang="en-US" dirty="0" smtClean="0"/>
              <a:t> (technical) are based on a CIP code, but may not be the same as the program CIP code.</a:t>
            </a:r>
          </a:p>
          <a:p>
            <a:pPr lvl="1"/>
            <a:r>
              <a:rPr lang="en-US" dirty="0" smtClean="0"/>
              <a:t>For instance:</a:t>
            </a:r>
          </a:p>
          <a:p>
            <a:pPr marL="546100" lvl="1" indent="30163">
              <a:spcBef>
                <a:spcPts val="1200"/>
              </a:spcBef>
              <a:buNone/>
            </a:pPr>
            <a:r>
              <a:rPr lang="en-US" dirty="0" smtClean="0"/>
              <a:t>Program code for Temple College’s AAS Microcomputer Applications Technology is 11.0601, which is the CIP code for Data Entry/Microcomputer Applications, General.  </a:t>
            </a:r>
          </a:p>
          <a:p>
            <a:pPr marL="546100" lvl="1" indent="30163">
              <a:spcBef>
                <a:spcPts val="1200"/>
              </a:spcBef>
              <a:buNone/>
            </a:pPr>
            <a:r>
              <a:rPr lang="en-US" dirty="0" smtClean="0"/>
              <a:t>However,  ITSE 1307 Introduction to C++ Programming has an approval number of 11.0201, which is the CIP code for Computer Programming/Programmer, General.</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Types of Awards</a:t>
            </a:r>
            <a:endParaRPr lang="en-US" dirty="0"/>
          </a:p>
        </p:txBody>
      </p:sp>
      <p:sp>
        <p:nvSpPr>
          <p:cNvPr id="5" name="Text Placeholder 4"/>
          <p:cNvSpPr>
            <a:spLocks noGrp="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Types of Awards</a:t>
            </a:r>
            <a:endParaRPr lang="en-US" dirty="0"/>
          </a:p>
        </p:txBody>
      </p:sp>
      <p:sp>
        <p:nvSpPr>
          <p:cNvPr id="3" name="Content Placeholder 2"/>
          <p:cNvSpPr>
            <a:spLocks noGrp="1"/>
          </p:cNvSpPr>
          <p:nvPr>
            <p:ph sz="quarter" idx="1"/>
          </p:nvPr>
        </p:nvSpPr>
        <p:spPr/>
        <p:txBody>
          <a:bodyPr>
            <a:normAutofit lnSpcReduction="10000"/>
          </a:bodyPr>
          <a:lstStyle/>
          <a:p>
            <a:r>
              <a:rPr lang="en-US" b="1" i="1" dirty="0" smtClean="0"/>
              <a:t>Academic Transfer Degrees</a:t>
            </a:r>
            <a:endParaRPr lang="en-US" dirty="0" smtClean="0"/>
          </a:p>
          <a:p>
            <a:pPr lvl="1"/>
            <a:r>
              <a:rPr lang="en-US" dirty="0" smtClean="0"/>
              <a:t>AA Associate of Arts (designed for transfer to a Liberal Arts related bachelor’s degree)</a:t>
            </a:r>
          </a:p>
          <a:p>
            <a:pPr lvl="1"/>
            <a:r>
              <a:rPr lang="en-US" dirty="0" smtClean="0"/>
              <a:t>AS Associate of Science (designed for transfer to a science or math intensive bachelor’s degree)</a:t>
            </a:r>
          </a:p>
          <a:p>
            <a:pPr lvl="1"/>
            <a:r>
              <a:rPr lang="en-US" dirty="0" smtClean="0"/>
              <a:t>AAT Associate of Arts in Teaching (designed to transfer to bachelor’s degree for elementary school teachers—In Texas, generally titled Interdisciplinary Studies</a:t>
            </a:r>
          </a:p>
          <a:p>
            <a:r>
              <a:rPr lang="en-US" dirty="0" smtClean="0"/>
              <a:t>Academic Transfer programs should be composed of transfer courses only.  In Texas, that means the course must be listed in the ACGM.  Ideally, an AA, AS, or AAT should represent the first 60 hours of a 120 hour Bachelor’s degree.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Awards</a:t>
            </a:r>
            <a:endParaRPr lang="en-US" dirty="0"/>
          </a:p>
        </p:txBody>
      </p:sp>
      <p:sp>
        <p:nvSpPr>
          <p:cNvPr id="3" name="Content Placeholder 2"/>
          <p:cNvSpPr>
            <a:spLocks noGrp="1"/>
          </p:cNvSpPr>
          <p:nvPr>
            <p:ph sz="quarter" idx="1"/>
          </p:nvPr>
        </p:nvSpPr>
        <p:spPr/>
        <p:txBody>
          <a:bodyPr/>
          <a:lstStyle/>
          <a:p>
            <a:r>
              <a:rPr lang="en-US" b="1" i="1" dirty="0" smtClean="0"/>
              <a:t>Technical Degree (Non-transfer)</a:t>
            </a:r>
            <a:endParaRPr lang="en-US" dirty="0" smtClean="0"/>
          </a:p>
          <a:p>
            <a:pPr lvl="1"/>
            <a:r>
              <a:rPr lang="en-US" dirty="0" smtClean="0"/>
              <a:t>AAS Associate of Applied Science (designed to lead directly into the workplace)</a:t>
            </a:r>
          </a:p>
          <a:p>
            <a:pPr lvl="1"/>
            <a:r>
              <a:rPr lang="en-US" dirty="0" smtClean="0"/>
              <a:t>AAS degrees may transfer to four-year schools under articulation agreements and to some BAAS degrees. </a:t>
            </a:r>
          </a:p>
          <a:p>
            <a:r>
              <a:rPr lang="en-US" dirty="0" smtClean="0"/>
              <a:t>The General Education requirements (</a:t>
            </a:r>
            <a:r>
              <a:rPr lang="en-US" sz="2000" dirty="0" smtClean="0"/>
              <a:t>SACSCOC requirement</a:t>
            </a:r>
            <a:r>
              <a:rPr lang="en-US" dirty="0" smtClean="0"/>
              <a:t>) for an AAS are selected from the Temple College Core Courses</a:t>
            </a:r>
          </a:p>
          <a:p>
            <a:r>
              <a:rPr lang="en-US" dirty="0" smtClean="0"/>
              <a:t>Discipline specific courses within the program may be chosen from the ACGM or the WECM</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Awards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Technical Awards less than a degree (Non-transfer)</a:t>
            </a:r>
          </a:p>
          <a:p>
            <a:pPr lvl="1"/>
            <a:r>
              <a:rPr lang="en-US" dirty="0" smtClean="0"/>
              <a:t>Certificate 1 (between 15-42 SCH)</a:t>
            </a:r>
          </a:p>
          <a:p>
            <a:pPr lvl="1"/>
            <a:r>
              <a:rPr lang="en-US" dirty="0" smtClean="0"/>
              <a:t>Certificate 2 (30-51 SCH) </a:t>
            </a:r>
          </a:p>
          <a:p>
            <a:pPr lvl="1"/>
            <a:r>
              <a:rPr lang="en-US" dirty="0" smtClean="0"/>
              <a:t>Advanced Technical Certificate (16-45 SCH) –provides a shortened track of 16-45 SCH for students who hold a related associate’s or bachelor’s degree</a:t>
            </a:r>
          </a:p>
          <a:p>
            <a:pPr lvl="1"/>
            <a:r>
              <a:rPr lang="en-US" dirty="0" smtClean="0"/>
              <a:t>Enhanced Skills Certificate (6-12 SCH) –provides advanced skills beyond a related AAS</a:t>
            </a:r>
          </a:p>
          <a:p>
            <a:pPr lvl="1"/>
            <a:r>
              <a:rPr lang="en-US" dirty="0" smtClean="0"/>
              <a:t>Occupational Skills Award (9-14 SCH or 144-359 CE contact hours) a sequence of courses that meet the minimum standard for program length specified by the Texas Workforce Commission for the federal Workforce Innovation and Opportunity Act (WIOA) program.  OSAs do not require Coordinating Board approval and do not appear in the Board’s Workforce Education Inventory.</a:t>
            </a:r>
          </a:p>
          <a:p>
            <a:r>
              <a:rPr lang="en-US" dirty="0" smtClean="0"/>
              <a:t>Requirements for all Technical Awards are described in the Guidelines for Instructional Programs (GIPWE).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Program Inventory</a:t>
            </a:r>
            <a:endParaRPr lang="en-US" dirty="0"/>
          </a:p>
        </p:txBody>
      </p:sp>
      <p:sp>
        <p:nvSpPr>
          <p:cNvPr id="5" name="Text Placeholder 4"/>
          <p:cNvSpPr>
            <a:spLocks noGrp="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Program Inventory</a:t>
            </a:r>
            <a:endParaRPr lang="en-US" dirty="0"/>
          </a:p>
        </p:txBody>
      </p:sp>
      <p:sp>
        <p:nvSpPr>
          <p:cNvPr id="3" name="Content Placeholder 2"/>
          <p:cNvSpPr>
            <a:spLocks noGrp="1"/>
          </p:cNvSpPr>
          <p:nvPr>
            <p:ph sz="quarter" idx="1"/>
          </p:nvPr>
        </p:nvSpPr>
        <p:spPr/>
        <p:txBody>
          <a:bodyPr/>
          <a:lstStyle/>
          <a:p>
            <a:r>
              <a:rPr lang="en-US" u="sng" dirty="0" smtClean="0">
                <a:hlinkClick r:id="rId2"/>
              </a:rPr>
              <a:t>http://www.txhighereddata.org/</a:t>
            </a:r>
            <a:r>
              <a:rPr lang="en-US" dirty="0" smtClean="0"/>
              <a:t> </a:t>
            </a:r>
          </a:p>
          <a:p>
            <a:endParaRPr lang="en-US" dirty="0"/>
          </a:p>
        </p:txBody>
      </p:sp>
      <p:pic>
        <p:nvPicPr>
          <p:cNvPr id="4" name="Picture 3" descr="Texas Higher Ed Data.jpg"/>
          <p:cNvPicPr/>
          <p:nvPr/>
        </p:nvPicPr>
        <p:blipFill>
          <a:blip r:embed="rId3" cstate="print"/>
          <a:stretch>
            <a:fillRect/>
          </a:stretch>
        </p:blipFill>
        <p:spPr>
          <a:xfrm>
            <a:off x="1143000" y="1905000"/>
            <a:ext cx="6553200" cy="4495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More Really Important Acronyms</a:t>
            </a:r>
            <a:endParaRPr lang="en-US" dirty="0"/>
          </a:p>
        </p:txBody>
      </p:sp>
      <p:sp>
        <p:nvSpPr>
          <p:cNvPr id="5" name="Text Placeholder 4"/>
          <p:cNvSpPr>
            <a:spLocks noGrp="1"/>
          </p:cNvSpPr>
          <p:nvPr>
            <p:ph type="body" idx="1"/>
          </p:nvPr>
        </p:nvSpPr>
        <p:spPr/>
        <p:txBody>
          <a:bodyPr/>
          <a:lstStyle/>
          <a:p>
            <a:r>
              <a:rPr lang="en-US" dirty="0" smtClean="0"/>
              <a:t>ACGM, WECM, GIPWE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ACGM</a:t>
            </a:r>
            <a:endParaRPr lang="en-US" dirty="0"/>
          </a:p>
        </p:txBody>
      </p:sp>
      <p:sp>
        <p:nvSpPr>
          <p:cNvPr id="3" name="Content Placeholder 2"/>
          <p:cNvSpPr>
            <a:spLocks noGrp="1"/>
          </p:cNvSpPr>
          <p:nvPr>
            <p:ph sz="quarter" idx="1"/>
          </p:nvPr>
        </p:nvSpPr>
        <p:spPr/>
        <p:txBody>
          <a:bodyPr/>
          <a:lstStyle/>
          <a:p>
            <a:r>
              <a:rPr lang="en-US" dirty="0" smtClean="0">
                <a:hlinkClick r:id="rId2"/>
              </a:rPr>
              <a:t>Lower Division Academic Course Guide Manual </a:t>
            </a:r>
            <a:endParaRPr lang="en-US" dirty="0" smtClean="0"/>
          </a:p>
          <a:p>
            <a:r>
              <a:rPr lang="en-US" dirty="0" smtClean="0"/>
              <a:t>The Lower-Division Academic Course Guide Manual (ACGM) is the </a:t>
            </a:r>
            <a:r>
              <a:rPr lang="en-US" u="sng" dirty="0" smtClean="0"/>
              <a:t>official list</a:t>
            </a:r>
            <a:r>
              <a:rPr lang="en-US" dirty="0" smtClean="0"/>
              <a:t> of approved courses for general academic transfer to public universities that may be offered for </a:t>
            </a:r>
            <a:r>
              <a:rPr lang="en-US" u="sng" dirty="0" smtClean="0"/>
              <a:t>state funding</a:t>
            </a:r>
            <a:r>
              <a:rPr lang="en-US" dirty="0" smtClean="0"/>
              <a:t> by public community and technical colleges in Texas.</a:t>
            </a:r>
          </a:p>
          <a:p>
            <a:r>
              <a:rPr lang="en-US" dirty="0" smtClean="0"/>
              <a:t>Lecture/Lab Hours should match a sample from the Appendix A: Lecture/Lab Table</a:t>
            </a:r>
          </a:p>
          <a:p>
            <a:r>
              <a:rPr lang="en-US" b="1" dirty="0" smtClean="0"/>
              <a:t>Courses Scheduled for Deletion (</a:t>
            </a:r>
            <a:r>
              <a:rPr lang="en-US" b="1" u="sng" dirty="0" smtClean="0"/>
              <a:t>must check every year in the new edition</a:t>
            </a:r>
            <a:r>
              <a:rPr lang="en-US" b="1" dirty="0" smtClean="0"/>
              <a:t>)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WECM</a:t>
            </a:r>
            <a:endParaRPr lang="en-US" dirty="0"/>
          </a:p>
        </p:txBody>
      </p:sp>
      <p:sp>
        <p:nvSpPr>
          <p:cNvPr id="3" name="Content Placeholder 2"/>
          <p:cNvSpPr>
            <a:spLocks noGrp="1"/>
          </p:cNvSpPr>
          <p:nvPr>
            <p:ph sz="quarter" idx="1"/>
          </p:nvPr>
        </p:nvSpPr>
        <p:spPr/>
        <p:txBody>
          <a:bodyPr>
            <a:normAutofit/>
          </a:bodyPr>
          <a:lstStyle/>
          <a:p>
            <a:r>
              <a:rPr lang="en-US" u="sng" dirty="0" smtClean="0">
                <a:hlinkClick r:id="rId2"/>
              </a:rPr>
              <a:t>Workforce Education Course Manual</a:t>
            </a:r>
            <a:endParaRPr lang="en-US" dirty="0" smtClean="0"/>
          </a:p>
          <a:p>
            <a:r>
              <a:rPr lang="en-US" dirty="0" smtClean="0"/>
              <a:t>The Workforce Education Course Manual (WECM) provides community and technical colleges with an inventory of pre-approved </a:t>
            </a:r>
            <a:r>
              <a:rPr lang="en-US" u="sng" dirty="0" smtClean="0"/>
              <a:t>non-transferable</a:t>
            </a:r>
            <a:r>
              <a:rPr lang="en-US" dirty="0" smtClean="0"/>
              <a:t> technical courses developed in close partnership with Instructional Specialists.</a:t>
            </a:r>
          </a:p>
          <a:p>
            <a:r>
              <a:rPr lang="en-US" dirty="0" smtClean="0"/>
              <a:t>Lecture – Lab Credit/Contact Hour Combinations are found in the GIPWE</a:t>
            </a:r>
          </a:p>
          <a:p>
            <a:r>
              <a:rPr lang="en-US" b="1" dirty="0" smtClean="0"/>
              <a:t>Courses Scheduled for Deletion (</a:t>
            </a:r>
            <a:r>
              <a:rPr lang="en-US" b="1" u="sng" dirty="0" smtClean="0"/>
              <a:t>must check every year in the new edition</a:t>
            </a:r>
            <a:r>
              <a:rPr lang="en-US" b="1" dirty="0" smtClean="0"/>
              <a:t>)</a:t>
            </a: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GIPWE</a:t>
            </a:r>
            <a:endParaRPr lang="en-US" dirty="0"/>
          </a:p>
        </p:txBody>
      </p:sp>
      <p:sp>
        <p:nvSpPr>
          <p:cNvPr id="3" name="Content Placeholder 2"/>
          <p:cNvSpPr>
            <a:spLocks noGrp="1"/>
          </p:cNvSpPr>
          <p:nvPr>
            <p:ph sz="quarter" idx="1"/>
          </p:nvPr>
        </p:nvSpPr>
        <p:spPr/>
        <p:txBody>
          <a:bodyPr>
            <a:normAutofit lnSpcReduction="10000"/>
          </a:bodyPr>
          <a:lstStyle/>
          <a:p>
            <a:r>
              <a:rPr lang="en-US" u="sng" dirty="0" smtClean="0">
                <a:hlinkClick r:id="rId2"/>
              </a:rPr>
              <a:t>Guidelines for Instructional Programs in Workforce Education</a:t>
            </a:r>
            <a:endParaRPr lang="en-US" dirty="0" smtClean="0"/>
          </a:p>
          <a:p>
            <a:r>
              <a:rPr lang="en-US" dirty="0" smtClean="0"/>
              <a:t>The Guidelines for Instructional Programs in Workforce Education (GIPWE) manual provides guidelines for the design, development, operation, and evaluation of credit and non-credit workforce education programs </a:t>
            </a:r>
          </a:p>
          <a:p>
            <a:r>
              <a:rPr lang="en-US" dirty="0" smtClean="0"/>
              <a:t>The processes associated with these guidelines include applications for new program approval, revisions for currently approved programs, deactivation or reactivation of programs, and closure of programs</a:t>
            </a:r>
          </a:p>
          <a:p>
            <a:r>
              <a:rPr lang="en-US" dirty="0" smtClean="0"/>
              <a:t>Lecture – Lab Credit/Contact Hour Combinations Table 4.1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Curriculum Committee</a:t>
            </a:r>
            <a:endParaRPr lang="en-US" dirty="0"/>
          </a:p>
        </p:txBody>
      </p:sp>
      <p:sp>
        <p:nvSpPr>
          <p:cNvPr id="5" name="Text Placeholder 4"/>
          <p:cNvSpPr>
            <a:spLocks noGrp="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Curriculum Committee</a:t>
            </a:r>
            <a:endParaRPr lang="en-US" b="1" dirty="0"/>
          </a:p>
        </p:txBody>
      </p:sp>
      <p:sp>
        <p:nvSpPr>
          <p:cNvPr id="3" name="Content Placeholder 2"/>
          <p:cNvSpPr>
            <a:spLocks noGrp="1"/>
          </p:cNvSpPr>
          <p:nvPr>
            <p:ph sz="quarter" idx="1"/>
          </p:nvPr>
        </p:nvSpPr>
        <p:spPr/>
        <p:txBody>
          <a:bodyPr/>
          <a:lstStyle/>
          <a:p>
            <a:r>
              <a:rPr lang="en-US" dirty="0" smtClean="0"/>
              <a:t>SACSCOC Requirements</a:t>
            </a:r>
          </a:p>
          <a:p>
            <a:pPr lvl="1"/>
            <a:r>
              <a:rPr lang="en-US" dirty="0" smtClean="0"/>
              <a:t>The institution demonstrates that each educational program for which academic credit is awarded is approved by the faculty and the administration </a:t>
            </a:r>
            <a:r>
              <a:rPr lang="en-US" b="1" dirty="0" smtClean="0"/>
              <a:t>(Academic program approval)</a:t>
            </a:r>
            <a:endParaRPr lang="en-US" dirty="0" smtClean="0"/>
          </a:p>
          <a:p>
            <a:pPr lvl="1"/>
            <a:r>
              <a:rPr lang="en-US" dirty="0" smtClean="0"/>
              <a:t>The institution places primary responsibility for the content, quality, and effectiveness of the curriculum with its faculty </a:t>
            </a:r>
            <a:r>
              <a:rPr lang="en-US" b="1" dirty="0" smtClean="0"/>
              <a:t>(Responsibility for curriculum)</a:t>
            </a:r>
          </a:p>
          <a:p>
            <a:pPr lvl="1"/>
            <a:r>
              <a:rPr lang="en-US" dirty="0" smtClean="0"/>
              <a:t>The institution publishes policies on the responsibility and authority of faculty in academic and governance matters </a:t>
            </a:r>
            <a:r>
              <a:rPr lang="en-US" b="1" dirty="0" smtClean="0"/>
              <a:t>(Faculty role in governance)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Curriculum Committee</a:t>
            </a:r>
            <a:endParaRPr lang="en-US" dirty="0"/>
          </a:p>
        </p:txBody>
      </p:sp>
      <p:sp>
        <p:nvSpPr>
          <p:cNvPr id="3" name="Content Placeholder 2"/>
          <p:cNvSpPr>
            <a:spLocks noGrp="1"/>
          </p:cNvSpPr>
          <p:nvPr>
            <p:ph sz="quarter" idx="1"/>
          </p:nvPr>
        </p:nvSpPr>
        <p:spPr/>
        <p:txBody>
          <a:bodyPr/>
          <a:lstStyle/>
          <a:p>
            <a:r>
              <a:rPr lang="en-US" dirty="0" smtClean="0"/>
              <a:t>Due to the importance of the Curriculum Committee in meeting SACSCOC requirements, all curriculum changes should be brought to the curriculum committee</a:t>
            </a:r>
          </a:p>
          <a:p>
            <a:pPr lvl="1"/>
            <a:r>
              <a:rPr lang="en-US" dirty="0" smtClean="0"/>
              <a:t>Even changes that are mandates from the state through changes in the ACGM or the WECM</a:t>
            </a:r>
          </a:p>
          <a:p>
            <a:pPr lvl="1"/>
            <a:r>
              <a:rPr lang="en-US" dirty="0" smtClean="0"/>
              <a:t>This enables us to document all changes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1"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Committee Proposal Submissions</a:t>
            </a:r>
            <a:endParaRPr lang="en-US" dirty="0"/>
          </a:p>
        </p:txBody>
      </p:sp>
      <p:sp>
        <p:nvSpPr>
          <p:cNvPr id="3" name="Content Placeholder 2"/>
          <p:cNvSpPr>
            <a:spLocks noGrp="1"/>
          </p:cNvSpPr>
          <p:nvPr>
            <p:ph sz="quarter" idx="1"/>
          </p:nvPr>
        </p:nvSpPr>
        <p:spPr/>
        <p:txBody>
          <a:bodyPr/>
          <a:lstStyle/>
          <a:p>
            <a:r>
              <a:rPr lang="en-US" dirty="0" smtClean="0"/>
              <a:t>Connect to the Employee Portal</a:t>
            </a:r>
          </a:p>
          <a:p>
            <a:r>
              <a:rPr lang="en-US" dirty="0" smtClean="0"/>
              <a:t>Click on Documents in the top black bar</a:t>
            </a:r>
          </a:p>
          <a:p>
            <a:r>
              <a:rPr lang="en-US" dirty="0" smtClean="0"/>
              <a:t>Scroll down to Committees</a:t>
            </a:r>
          </a:p>
          <a:p>
            <a:r>
              <a:rPr lang="en-US" dirty="0" smtClean="0"/>
              <a:t>Open Curriculum Committee Course and Program Proposal Form</a:t>
            </a:r>
          </a:p>
          <a:p>
            <a:r>
              <a:rPr lang="en-US" u="sng" dirty="0" smtClean="0">
                <a:hlinkClick r:id="rId2"/>
              </a:rPr>
              <a:t>http://templejc.edu/</a:t>
            </a:r>
            <a:r>
              <a:rPr lang="en-US" dirty="0" smtClean="0"/>
              <a: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Custom 22">
      <a:dk1>
        <a:sysClr val="windowText" lastClr="000000"/>
      </a:dk1>
      <a:lt1>
        <a:sysClr val="window" lastClr="FFFFFF"/>
      </a:lt1>
      <a:dk2>
        <a:srgbClr val="000000"/>
      </a:dk2>
      <a:lt2>
        <a:srgbClr val="EBDDC3"/>
      </a:lt2>
      <a:accent1>
        <a:srgbClr val="F69D1A"/>
      </a:accent1>
      <a:accent2>
        <a:srgbClr val="000000"/>
      </a:accent2>
      <a:accent3>
        <a:srgbClr val="A5AB81"/>
      </a:accent3>
      <a:accent4>
        <a:srgbClr val="D8B25C"/>
      </a:accent4>
      <a:accent5>
        <a:srgbClr val="7BA79D"/>
      </a:accent5>
      <a:accent6>
        <a:srgbClr val="968C8C"/>
      </a:accent6>
      <a:hlink>
        <a:srgbClr val="F7B615"/>
      </a:hlink>
      <a:folHlink>
        <a:srgbClr val="FAD372"/>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425</TotalTime>
  <Words>1324</Words>
  <Application>Microsoft Office PowerPoint</Application>
  <PresentationFormat>On-screen Show (4:3)</PresentationFormat>
  <Paragraphs>95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Origin</vt:lpstr>
      <vt:lpstr>Temple College </vt:lpstr>
      <vt:lpstr>Faculty Credentials</vt:lpstr>
      <vt:lpstr>FACULTY CREDENTIALS</vt:lpstr>
      <vt:lpstr>FACULTY CREDENTIALS</vt:lpstr>
      <vt:lpstr>FACULTY CREDENTIALS</vt:lpstr>
      <vt:lpstr>CIP Codes</vt:lpstr>
      <vt:lpstr>CIP Codes</vt:lpstr>
      <vt:lpstr>Approval Codes in the Lower Division Course Guide Manual (ACGM)</vt:lpstr>
      <vt:lpstr>Approval Codes in the Lower Division Course Guide Manual (ACGM)</vt:lpstr>
      <vt:lpstr>Approval Codes in the Workforce Education Course Manual (WECM)</vt:lpstr>
      <vt:lpstr>Types of Awards</vt:lpstr>
      <vt:lpstr>Types of Awards</vt:lpstr>
      <vt:lpstr>Types of Awards</vt:lpstr>
      <vt:lpstr>Types of Awards</vt:lpstr>
      <vt:lpstr>Program Inventory</vt:lpstr>
      <vt:lpstr>Program Inventory</vt:lpstr>
      <vt:lpstr>More Really Important Acronyms</vt:lpstr>
      <vt:lpstr>ACGM</vt:lpstr>
      <vt:lpstr>WECM</vt:lpstr>
      <vt:lpstr>GIPWE</vt:lpstr>
      <vt:lpstr>Curriculum Committee</vt:lpstr>
      <vt:lpstr>Curriculum Committee</vt:lpstr>
      <vt:lpstr>Curriculum Committee</vt:lpstr>
      <vt:lpstr>Committee Proposal Submissions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Temple College</dc:title>
  <dc:creator>jdr</dc:creator>
  <cp:lastModifiedBy>jdr</cp:lastModifiedBy>
  <cp:revision>11</cp:revision>
  <dcterms:created xsi:type="dcterms:W3CDTF">2017-08-10T22:26:53Z</dcterms:created>
  <dcterms:modified xsi:type="dcterms:W3CDTF">2017-08-15T15:50:59Z</dcterms:modified>
</cp:coreProperties>
</file>